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
  </p:handoutMasterIdLst>
  <p:sldIdLst>
    <p:sldId id="256" r:id="rId2"/>
    <p:sldId id="264" r:id="rId3"/>
    <p:sldId id="257" r:id="rId4"/>
    <p:sldId id="258" r:id="rId5"/>
    <p:sldId id="259" r:id="rId6"/>
    <p:sldId id="260" r:id="rId7"/>
    <p:sldId id="261" r:id="rId8"/>
    <p:sldId id="262" r:id="rId9"/>
    <p:sldId id="263" r:id="rId10"/>
  </p:sldIdLst>
  <p:sldSz cx="12192000" cy="6858000"/>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54C9"/>
    <a:srgbClr val="FF6600"/>
    <a:srgbClr val="1535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4" d="100"/>
          <a:sy n="74" d="100"/>
        </p:scale>
        <p:origin x="45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647"/>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3647"/>
          </a:xfrm>
          <a:prstGeom prst="rect">
            <a:avLst/>
          </a:prstGeom>
        </p:spPr>
        <p:txBody>
          <a:bodyPr vert="horz" lIns="92546" tIns="46273" rIns="92546" bIns="46273" rtlCol="0"/>
          <a:lstStyle>
            <a:lvl1pPr algn="r">
              <a:defRPr sz="1200"/>
            </a:lvl1pPr>
          </a:lstStyle>
          <a:p>
            <a:fld id="{1BBDAF5F-E512-4EAF-BBEE-4CC5DB66AA6A}" type="datetimeFigureOut">
              <a:rPr lang="en-US" smtClean="0"/>
              <a:t>4/4/2018</a:t>
            </a:fld>
            <a:endParaRPr lang="en-US"/>
          </a:p>
        </p:txBody>
      </p:sp>
      <p:sp>
        <p:nvSpPr>
          <p:cNvPr id="4" name="Footer Placeholder 3"/>
          <p:cNvSpPr>
            <a:spLocks noGrp="1"/>
          </p:cNvSpPr>
          <p:nvPr>
            <p:ph type="ftr" sz="quarter" idx="2"/>
          </p:nvPr>
        </p:nvSpPr>
        <p:spPr>
          <a:xfrm>
            <a:off x="0" y="8777193"/>
            <a:ext cx="3013763" cy="463646"/>
          </a:xfrm>
          <a:prstGeom prst="rect">
            <a:avLst/>
          </a:prstGeom>
        </p:spPr>
        <p:txBody>
          <a:bodyPr vert="horz" lIns="92546" tIns="46273" rIns="92546" bIns="46273"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777193"/>
            <a:ext cx="3013763" cy="463646"/>
          </a:xfrm>
          <a:prstGeom prst="rect">
            <a:avLst/>
          </a:prstGeom>
        </p:spPr>
        <p:txBody>
          <a:bodyPr vert="horz" lIns="92546" tIns="46273" rIns="92546" bIns="46273" rtlCol="0" anchor="b"/>
          <a:lstStyle>
            <a:lvl1pPr algn="r">
              <a:defRPr sz="1200"/>
            </a:lvl1pPr>
          </a:lstStyle>
          <a:p>
            <a:fld id="{DF8600CF-4BF4-4CD0-8CFD-47B1D49E5936}" type="slidenum">
              <a:rPr lang="en-US" smtClean="0"/>
              <a:t>‹#›</a:t>
            </a:fld>
            <a:endParaRPr lang="en-US"/>
          </a:p>
        </p:txBody>
      </p:sp>
    </p:spTree>
    <p:extLst>
      <p:ext uri="{BB962C8B-B14F-4D97-AF65-F5344CB8AC3E}">
        <p14:creationId xmlns:p14="http://schemas.microsoft.com/office/powerpoint/2010/main" val="422350165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4E88B9-2E1C-4E31-87D2-71786A3DFB7D}" type="datetimeFigureOut">
              <a:rPr lang="en-US" smtClean="0"/>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4239673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E88B9-2E1C-4E31-87D2-71786A3DFB7D}" type="datetimeFigureOut">
              <a:rPr lang="en-US" smtClean="0"/>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2880835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E88B9-2E1C-4E31-87D2-71786A3DFB7D}" type="datetimeFigureOut">
              <a:rPr lang="en-US" smtClean="0"/>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1383732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E88B9-2E1C-4E31-87D2-71786A3DFB7D}" type="datetimeFigureOut">
              <a:rPr lang="en-US" smtClean="0"/>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20604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4E88B9-2E1C-4E31-87D2-71786A3DFB7D}" type="datetimeFigureOut">
              <a:rPr lang="en-US" smtClean="0"/>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323596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4E88B9-2E1C-4E31-87D2-71786A3DFB7D}" type="datetimeFigureOut">
              <a:rPr lang="en-US" smtClean="0"/>
              <a:t>4/4/2018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1477027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4E88B9-2E1C-4E31-87D2-71786A3DFB7D}" type="datetimeFigureOut">
              <a:rPr lang="en-US" smtClean="0"/>
              <a:t>4/4/2018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1233364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4E88B9-2E1C-4E31-87D2-71786A3DFB7D}" type="datetimeFigureOut">
              <a:rPr lang="en-US" smtClean="0"/>
              <a:t>4/4/2018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172730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4E88B9-2E1C-4E31-87D2-71786A3DFB7D}" type="datetimeFigureOut">
              <a:rPr lang="en-US" smtClean="0"/>
              <a:t>4/4/2018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4221730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4E88B9-2E1C-4E31-87D2-71786A3DFB7D}" type="datetimeFigureOut">
              <a:rPr lang="en-US" smtClean="0"/>
              <a:t>4/4/2018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3911088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4E88B9-2E1C-4E31-87D2-71786A3DFB7D}" type="datetimeFigureOut">
              <a:rPr lang="en-US" smtClean="0"/>
              <a:t>4/4/2018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B003D6-1AF1-4DCC-AD22-884836A04753}" type="slidenum">
              <a:rPr lang="en-US" smtClean="0"/>
              <a:t>‹#›</a:t>
            </a:fld>
            <a:endParaRPr lang="en-US"/>
          </a:p>
        </p:txBody>
      </p:sp>
    </p:spTree>
    <p:extLst>
      <p:ext uri="{BB962C8B-B14F-4D97-AF65-F5344CB8AC3E}">
        <p14:creationId xmlns:p14="http://schemas.microsoft.com/office/powerpoint/2010/main" val="566159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4E88B9-2E1C-4E31-87D2-71786A3DFB7D}" type="datetimeFigureOut">
              <a:rPr lang="en-US" smtClean="0"/>
              <a:t>4/4/2018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B003D6-1AF1-4DCC-AD22-884836A04753}" type="slidenum">
              <a:rPr lang="en-US" smtClean="0"/>
              <a:t>‹#›</a:t>
            </a:fld>
            <a:endParaRPr lang="en-US"/>
          </a:p>
        </p:txBody>
      </p:sp>
    </p:spTree>
    <p:extLst>
      <p:ext uri="{BB962C8B-B14F-4D97-AF65-F5344CB8AC3E}">
        <p14:creationId xmlns:p14="http://schemas.microsoft.com/office/powerpoint/2010/main" val="10434643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5572" y="4514947"/>
            <a:ext cx="7066501" cy="1285986"/>
          </a:xfrm>
        </p:spPr>
        <p:txBody>
          <a:bodyPr>
            <a:noAutofit/>
          </a:bodyPr>
          <a:lstStyle/>
          <a:p>
            <a:r>
              <a:rPr lang="en-US" sz="5000" b="1" dirty="0" smtClean="0"/>
              <a:t>How Memory Works: Multi-Store Model (MSM)</a:t>
            </a:r>
            <a:endParaRPr lang="en-US" sz="5000" b="1" dirty="0"/>
          </a:p>
        </p:txBody>
      </p:sp>
      <p:sp>
        <p:nvSpPr>
          <p:cNvPr id="3" name="Subtitle 2"/>
          <p:cNvSpPr>
            <a:spLocks noGrp="1"/>
          </p:cNvSpPr>
          <p:nvPr>
            <p:ph type="subTitle" idx="1"/>
          </p:nvPr>
        </p:nvSpPr>
        <p:spPr>
          <a:xfrm>
            <a:off x="6345382" y="5202238"/>
            <a:ext cx="4966171" cy="1655762"/>
          </a:xfrm>
        </p:spPr>
        <p:txBody>
          <a:bodyPr>
            <a:normAutofit/>
          </a:bodyPr>
          <a:lstStyle/>
          <a:p>
            <a:pPr algn="r"/>
            <a:r>
              <a:rPr lang="en-US" sz="4000" b="1" dirty="0" smtClean="0"/>
              <a:t>Notes 2.2</a:t>
            </a:r>
          </a:p>
          <a:p>
            <a:pPr algn="r"/>
            <a:r>
              <a:rPr lang="en-US" sz="4000" b="1" dirty="0" smtClean="0"/>
              <a:t>April ___, 2018</a:t>
            </a:r>
            <a:endParaRPr lang="en-US" sz="4000" b="1" dirty="0"/>
          </a:p>
        </p:txBody>
      </p:sp>
      <p:pic>
        <p:nvPicPr>
          <p:cNvPr id="2052" name="Picture 4"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2609" y="-1"/>
            <a:ext cx="8660116" cy="4330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142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7045" y="365125"/>
            <a:ext cx="5437909" cy="6790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6856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817" y="157307"/>
            <a:ext cx="10873379" cy="1325563"/>
          </a:xfrm>
        </p:spPr>
        <p:txBody>
          <a:bodyPr/>
          <a:lstStyle/>
          <a:p>
            <a:r>
              <a:rPr lang="en-US" dirty="0" smtClean="0"/>
              <a:t>Atkinson </a:t>
            </a:r>
            <a:r>
              <a:rPr lang="en-US" dirty="0" smtClean="0"/>
              <a:t>&amp; Shiffrin (1968)’s Multi-Store Model</a:t>
            </a:r>
            <a:endParaRPr lang="en-US" dirty="0"/>
          </a:p>
        </p:txBody>
      </p:sp>
      <p:sp>
        <p:nvSpPr>
          <p:cNvPr id="3" name="Content Placeholder 2"/>
          <p:cNvSpPr>
            <a:spLocks noGrp="1"/>
          </p:cNvSpPr>
          <p:nvPr>
            <p:ph idx="1"/>
          </p:nvPr>
        </p:nvSpPr>
        <p:spPr>
          <a:xfrm>
            <a:off x="285318" y="1482870"/>
            <a:ext cx="2964871" cy="4938712"/>
          </a:xfrm>
        </p:spPr>
        <p:txBody>
          <a:bodyPr>
            <a:normAutofit/>
          </a:bodyPr>
          <a:lstStyle/>
          <a:p>
            <a:pPr marL="0" indent="0">
              <a:buNone/>
            </a:pPr>
            <a:r>
              <a:rPr lang="en-US" dirty="0" smtClean="0"/>
              <a:t>This is one of the earliest models for memory, but in the past few decades it’s become clear that it offers an overly simplistic model. HOWEVER, its major aspects are still relevant and supported by research. </a:t>
            </a:r>
            <a:endParaRPr lang="en-US" dirty="0"/>
          </a:p>
        </p:txBody>
      </p:sp>
      <p:pic>
        <p:nvPicPr>
          <p:cNvPr id="1026" name="Picture 2" descr="Image result for multi store 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0189" y="1482870"/>
            <a:ext cx="8829675" cy="5181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693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4526"/>
            <a:ext cx="10515600" cy="1325563"/>
          </a:xfrm>
        </p:spPr>
        <p:txBody>
          <a:bodyPr/>
          <a:lstStyle/>
          <a:p>
            <a:r>
              <a:rPr lang="en-US" b="1" dirty="0" smtClean="0"/>
              <a:t>MSM’s main features</a:t>
            </a:r>
            <a:endParaRPr lang="en-US" b="1" dirty="0"/>
          </a:p>
        </p:txBody>
      </p:sp>
      <p:sp>
        <p:nvSpPr>
          <p:cNvPr id="3" name="Content Placeholder 2"/>
          <p:cNvSpPr>
            <a:spLocks noGrp="1"/>
          </p:cNvSpPr>
          <p:nvPr>
            <p:ph idx="1"/>
          </p:nvPr>
        </p:nvSpPr>
        <p:spPr>
          <a:xfrm>
            <a:off x="8430492" y="1530089"/>
            <a:ext cx="3761507" cy="4947345"/>
          </a:xfrm>
        </p:spPr>
        <p:txBody>
          <a:bodyPr/>
          <a:lstStyle/>
          <a:p>
            <a:r>
              <a:rPr lang="en-US" dirty="0" smtClean="0"/>
              <a:t>3 different memory storages, and info is processed through them linearly.</a:t>
            </a:r>
          </a:p>
          <a:p>
            <a:r>
              <a:rPr lang="en-US" dirty="0" smtClean="0"/>
              <a:t>Each storage has a different amount of info it can retain (CAPACITY), and in different ways (ENCODING), and for a different amount of time (DURATION).</a:t>
            </a:r>
            <a:endParaRPr lang="en-US" dirty="0"/>
          </a:p>
        </p:txBody>
      </p:sp>
      <p:pic>
        <p:nvPicPr>
          <p:cNvPr id="4" name="Picture 2" descr="Image result for multi store 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530089"/>
            <a:ext cx="8430492" cy="4947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5051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44343"/>
            <a:ext cx="5375564" cy="1325563"/>
          </a:xfrm>
        </p:spPr>
        <p:txBody>
          <a:bodyPr/>
          <a:lstStyle/>
          <a:p>
            <a:r>
              <a:rPr lang="en-US" b="1" dirty="0" smtClean="0"/>
              <a:t>Sensory Memory </a:t>
            </a:r>
            <a:r>
              <a:rPr lang="en-US" b="1" dirty="0" smtClean="0">
                <a:solidFill>
                  <a:schemeClr val="accent1"/>
                </a:solidFill>
              </a:rPr>
              <a:t>(SM)</a:t>
            </a:r>
            <a:endParaRPr lang="en-US" b="1" dirty="0">
              <a:solidFill>
                <a:schemeClr val="accent1"/>
              </a:solidFill>
            </a:endParaRPr>
          </a:p>
        </p:txBody>
      </p:sp>
      <p:sp>
        <p:nvSpPr>
          <p:cNvPr id="3" name="Content Placeholder 2"/>
          <p:cNvSpPr>
            <a:spLocks noGrp="1"/>
          </p:cNvSpPr>
          <p:nvPr>
            <p:ph idx="1"/>
          </p:nvPr>
        </p:nvSpPr>
        <p:spPr>
          <a:xfrm>
            <a:off x="152400" y="1669906"/>
            <a:ext cx="5298072" cy="4959495"/>
          </a:xfrm>
        </p:spPr>
        <p:txBody>
          <a:bodyPr>
            <a:normAutofit/>
          </a:bodyPr>
          <a:lstStyle/>
          <a:p>
            <a:r>
              <a:rPr lang="en-US" sz="3200" dirty="0" smtClean="0"/>
              <a:t>Takes information from one of the 5 senses</a:t>
            </a:r>
          </a:p>
          <a:p>
            <a:r>
              <a:rPr lang="en-US" sz="3200" b="1" u="sng" dirty="0" smtClean="0"/>
              <a:t>Duration</a:t>
            </a:r>
            <a:r>
              <a:rPr lang="en-US" sz="3200" dirty="0" smtClean="0"/>
              <a:t>: info decays within about 2 seconds (or less)!</a:t>
            </a:r>
          </a:p>
          <a:p>
            <a:r>
              <a:rPr lang="en-US" sz="3200" b="1" u="sng" dirty="0" smtClean="0"/>
              <a:t>Encoding</a:t>
            </a:r>
            <a:r>
              <a:rPr lang="en-US" sz="3200" dirty="0" smtClean="0"/>
              <a:t>: if we remember something depends on if we give our </a:t>
            </a:r>
            <a:r>
              <a:rPr lang="en-US" sz="3200" u="sng" dirty="0" smtClean="0">
                <a:solidFill>
                  <a:srgbClr val="FF0000"/>
                </a:solidFill>
              </a:rPr>
              <a:t>attention</a:t>
            </a:r>
            <a:r>
              <a:rPr lang="en-US" sz="3200" dirty="0" smtClean="0"/>
              <a:t> to it</a:t>
            </a:r>
          </a:p>
          <a:p>
            <a:pPr lvl="1"/>
            <a:r>
              <a:rPr lang="en-US" sz="3200" dirty="0" smtClean="0"/>
              <a:t>This takes it from the SM to our short-term memory (STM)…</a:t>
            </a:r>
          </a:p>
          <a:p>
            <a:endParaRPr lang="en-US" dirty="0" smtClean="0"/>
          </a:p>
          <a:p>
            <a:endParaRPr lang="en-US" dirty="0"/>
          </a:p>
        </p:txBody>
      </p:sp>
      <p:pic>
        <p:nvPicPr>
          <p:cNvPr id="4" name="Picture 2" descr="Image result for multi store 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0472" y="158606"/>
            <a:ext cx="6741528" cy="395619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2"/>
          <p:cNvCxnSpPr>
            <a:cxnSpLocks noChangeShapeType="1"/>
          </p:cNvCxnSpPr>
          <p:nvPr/>
        </p:nvCxnSpPr>
        <p:spPr bwMode="auto">
          <a:xfrm>
            <a:off x="5450472" y="852055"/>
            <a:ext cx="1677692" cy="593724"/>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931526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44343"/>
            <a:ext cx="5375564" cy="1325563"/>
          </a:xfrm>
        </p:spPr>
        <p:txBody>
          <a:bodyPr>
            <a:normAutofit/>
          </a:bodyPr>
          <a:lstStyle/>
          <a:p>
            <a:r>
              <a:rPr lang="en-US" sz="3800" b="1" dirty="0" smtClean="0"/>
              <a:t>Short-Term Memory </a:t>
            </a:r>
            <a:r>
              <a:rPr lang="en-US" sz="3800" b="1" dirty="0" smtClean="0">
                <a:solidFill>
                  <a:srgbClr val="FF6600"/>
                </a:solidFill>
              </a:rPr>
              <a:t>(STM)</a:t>
            </a:r>
            <a:endParaRPr lang="en-US" sz="3800" b="1" dirty="0">
              <a:solidFill>
                <a:srgbClr val="FF6600"/>
              </a:solidFill>
            </a:endParaRPr>
          </a:p>
        </p:txBody>
      </p:sp>
      <p:sp>
        <p:nvSpPr>
          <p:cNvPr id="3" name="Content Placeholder 2"/>
          <p:cNvSpPr>
            <a:spLocks noGrp="1"/>
          </p:cNvSpPr>
          <p:nvPr>
            <p:ph idx="1"/>
          </p:nvPr>
        </p:nvSpPr>
        <p:spPr>
          <a:xfrm>
            <a:off x="152400" y="1669906"/>
            <a:ext cx="5645726" cy="4959495"/>
          </a:xfrm>
        </p:spPr>
        <p:txBody>
          <a:bodyPr>
            <a:normAutofit lnSpcReduction="10000"/>
          </a:bodyPr>
          <a:lstStyle/>
          <a:p>
            <a:r>
              <a:rPr lang="en-US" sz="3200" b="1" u="sng" dirty="0" smtClean="0"/>
              <a:t>Capacity</a:t>
            </a:r>
            <a:r>
              <a:rPr lang="en-US" sz="3200" dirty="0" smtClean="0"/>
              <a:t>: on average, 5-9 items of information</a:t>
            </a:r>
            <a:endParaRPr lang="en-US" dirty="0" smtClean="0"/>
          </a:p>
          <a:p>
            <a:pPr lvl="1"/>
            <a:r>
              <a:rPr lang="en-US" sz="2800" dirty="0" smtClean="0"/>
              <a:t>Miller (1956) found that the capacity of STM could be considerably increased by combining/organizing separate ‘bits’ of information, e.g. letters or digits, into larger chunks—chunking!</a:t>
            </a:r>
          </a:p>
          <a:p>
            <a:pPr lvl="1"/>
            <a:r>
              <a:rPr lang="en-US" sz="2800" dirty="0" smtClean="0">
                <a:solidFill>
                  <a:srgbClr val="FF0000"/>
                </a:solidFill>
              </a:rPr>
              <a:t>Chunking</a:t>
            </a:r>
            <a:r>
              <a:rPr lang="en-US" sz="2800" dirty="0" smtClean="0"/>
              <a:t> involves making the info more meaningful, through organizing it in line with existing knowledge from your LTM </a:t>
            </a:r>
          </a:p>
          <a:p>
            <a:pPr marL="0" indent="0">
              <a:buNone/>
            </a:pPr>
            <a:endParaRPr lang="en-US" dirty="0" smtClean="0"/>
          </a:p>
          <a:p>
            <a:endParaRPr lang="en-US" dirty="0"/>
          </a:p>
        </p:txBody>
      </p:sp>
      <p:pic>
        <p:nvPicPr>
          <p:cNvPr id="4" name="Picture 2" descr="Image result for multi store 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8126" y="158606"/>
            <a:ext cx="6393873" cy="395619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2"/>
          <p:cNvCxnSpPr>
            <a:cxnSpLocks noChangeShapeType="1"/>
          </p:cNvCxnSpPr>
          <p:nvPr/>
        </p:nvCxnSpPr>
        <p:spPr bwMode="auto">
          <a:xfrm>
            <a:off x="5527964" y="1007124"/>
            <a:ext cx="3423364" cy="817851"/>
          </a:xfrm>
          <a:prstGeom prst="straightConnector1">
            <a:avLst/>
          </a:prstGeom>
          <a:noFill/>
          <a:ln w="25400">
            <a:solidFill>
              <a:srgbClr val="FF66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01574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44343"/>
            <a:ext cx="5375564" cy="1325563"/>
          </a:xfrm>
        </p:spPr>
        <p:txBody>
          <a:bodyPr>
            <a:normAutofit/>
          </a:bodyPr>
          <a:lstStyle/>
          <a:p>
            <a:r>
              <a:rPr lang="en-US" sz="3800" b="1" dirty="0" smtClean="0"/>
              <a:t>Short-Term Memory </a:t>
            </a:r>
            <a:r>
              <a:rPr lang="en-US" sz="3800" b="1" dirty="0" smtClean="0">
                <a:solidFill>
                  <a:srgbClr val="FF6600"/>
                </a:solidFill>
              </a:rPr>
              <a:t>(STM)</a:t>
            </a:r>
            <a:endParaRPr lang="en-US" sz="3800" b="1" dirty="0">
              <a:solidFill>
                <a:srgbClr val="FF6600"/>
              </a:solidFill>
            </a:endParaRPr>
          </a:p>
        </p:txBody>
      </p:sp>
      <p:sp>
        <p:nvSpPr>
          <p:cNvPr id="3" name="Content Placeholder 2"/>
          <p:cNvSpPr>
            <a:spLocks noGrp="1"/>
          </p:cNvSpPr>
          <p:nvPr>
            <p:ph idx="1"/>
          </p:nvPr>
        </p:nvSpPr>
        <p:spPr>
          <a:xfrm>
            <a:off x="152400" y="1620982"/>
            <a:ext cx="5375564" cy="5008419"/>
          </a:xfrm>
        </p:spPr>
        <p:txBody>
          <a:bodyPr>
            <a:normAutofit/>
          </a:bodyPr>
          <a:lstStyle/>
          <a:p>
            <a:r>
              <a:rPr lang="en-US" sz="3200" b="1" u="sng" dirty="0" smtClean="0"/>
              <a:t>Duration:</a:t>
            </a:r>
            <a:r>
              <a:rPr lang="en-US" sz="3200" dirty="0" smtClean="0"/>
              <a:t> Some findings suggest only retain info for a few seconds unless we rehearse it</a:t>
            </a:r>
            <a:endParaRPr lang="en-US" sz="3200" b="1" u="sng" dirty="0" smtClean="0"/>
          </a:p>
          <a:p>
            <a:r>
              <a:rPr lang="en-US" sz="3200" b="1" u="sng" dirty="0" smtClean="0"/>
              <a:t>Encoding</a:t>
            </a:r>
            <a:r>
              <a:rPr lang="en-US" sz="3200" dirty="0" smtClean="0"/>
              <a:t>: </a:t>
            </a:r>
            <a:r>
              <a:rPr lang="en-US" sz="3200" dirty="0" smtClean="0">
                <a:solidFill>
                  <a:srgbClr val="FF0000"/>
                </a:solidFill>
              </a:rPr>
              <a:t>“maintenance rehearsal” </a:t>
            </a:r>
            <a:r>
              <a:rPr lang="en-US" sz="3200" dirty="0" smtClean="0"/>
              <a:t>takes info into our STM</a:t>
            </a:r>
          </a:p>
          <a:p>
            <a:pPr lvl="1"/>
            <a:r>
              <a:rPr lang="en-US" sz="3200" dirty="0" smtClean="0">
                <a:solidFill>
                  <a:srgbClr val="FF0000"/>
                </a:solidFill>
              </a:rPr>
              <a:t>“elaborative rehearsal” </a:t>
            </a:r>
            <a:r>
              <a:rPr lang="en-US" sz="3200" dirty="0" smtClean="0"/>
              <a:t>takes info into our long-term memory (LTM)</a:t>
            </a:r>
          </a:p>
          <a:p>
            <a:pPr marL="0" indent="0">
              <a:buNone/>
            </a:pPr>
            <a:endParaRPr lang="en-US" dirty="0" smtClean="0"/>
          </a:p>
          <a:p>
            <a:endParaRPr lang="en-US" dirty="0"/>
          </a:p>
        </p:txBody>
      </p:sp>
      <p:pic>
        <p:nvPicPr>
          <p:cNvPr id="4" name="Picture 2" descr="Image result for multi store 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0472" y="158606"/>
            <a:ext cx="6741528" cy="395619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2"/>
          <p:cNvCxnSpPr>
            <a:cxnSpLocks noChangeShapeType="1"/>
          </p:cNvCxnSpPr>
          <p:nvPr/>
        </p:nvCxnSpPr>
        <p:spPr bwMode="auto">
          <a:xfrm>
            <a:off x="4114800" y="1246909"/>
            <a:ext cx="4759036" cy="422997"/>
          </a:xfrm>
          <a:prstGeom prst="straightConnector1">
            <a:avLst/>
          </a:prstGeom>
          <a:noFill/>
          <a:ln w="25400">
            <a:solidFill>
              <a:srgbClr val="FF6600"/>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24586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44343"/>
            <a:ext cx="5375564" cy="1325563"/>
          </a:xfrm>
        </p:spPr>
        <p:txBody>
          <a:bodyPr/>
          <a:lstStyle/>
          <a:p>
            <a:r>
              <a:rPr lang="en-US" b="1" dirty="0" smtClean="0"/>
              <a:t>Long-Term Memory </a:t>
            </a:r>
            <a:r>
              <a:rPr lang="en-US" b="1" dirty="0" smtClean="0">
                <a:solidFill>
                  <a:srgbClr val="7030A0"/>
                </a:solidFill>
              </a:rPr>
              <a:t>(LTM)</a:t>
            </a:r>
            <a:endParaRPr lang="en-US" b="1" dirty="0">
              <a:solidFill>
                <a:srgbClr val="7030A0"/>
              </a:solidFill>
            </a:endParaRPr>
          </a:p>
        </p:txBody>
      </p:sp>
      <p:sp>
        <p:nvSpPr>
          <p:cNvPr id="3" name="Content Placeholder 2"/>
          <p:cNvSpPr>
            <a:spLocks noGrp="1"/>
          </p:cNvSpPr>
          <p:nvPr>
            <p:ph idx="1"/>
          </p:nvPr>
        </p:nvSpPr>
        <p:spPr>
          <a:xfrm>
            <a:off x="152400" y="1669906"/>
            <a:ext cx="5298072" cy="4959495"/>
          </a:xfrm>
        </p:spPr>
        <p:txBody>
          <a:bodyPr>
            <a:normAutofit fontScale="92500" lnSpcReduction="20000"/>
          </a:bodyPr>
          <a:lstStyle/>
          <a:p>
            <a:r>
              <a:rPr lang="en-US" sz="3200" b="1" dirty="0" smtClean="0"/>
              <a:t>Duration</a:t>
            </a:r>
            <a:r>
              <a:rPr lang="en-US" sz="3200" dirty="0" smtClean="0"/>
              <a:t>: anything up to a lifetime. </a:t>
            </a:r>
          </a:p>
          <a:p>
            <a:r>
              <a:rPr lang="en-US" sz="3200" dirty="0" smtClean="0"/>
              <a:t>Difficult to test exact duration, but… </a:t>
            </a:r>
            <a:r>
              <a:rPr lang="en-US" sz="3200" dirty="0" err="1" smtClean="0">
                <a:solidFill>
                  <a:srgbClr val="FF0000"/>
                </a:solidFill>
              </a:rPr>
              <a:t>Bahrick</a:t>
            </a:r>
            <a:r>
              <a:rPr lang="en-US" sz="3200" dirty="0" smtClean="0">
                <a:solidFill>
                  <a:srgbClr val="FF0000"/>
                </a:solidFill>
              </a:rPr>
              <a:t> et al. (1975) </a:t>
            </a:r>
            <a:r>
              <a:rPr lang="en-US" sz="3200" dirty="0" smtClean="0"/>
              <a:t>tested U.S. graduates</a:t>
            </a:r>
          </a:p>
          <a:p>
            <a:pPr lvl="1"/>
            <a:r>
              <a:rPr lang="en-US" sz="3200" dirty="0" smtClean="0"/>
              <a:t>Shown classmate photos years later</a:t>
            </a:r>
          </a:p>
          <a:p>
            <a:pPr lvl="1"/>
            <a:r>
              <a:rPr lang="en-US" sz="3200" dirty="0" smtClean="0"/>
              <a:t>90% accuracy for remembering faces &amp; names 34 </a:t>
            </a:r>
            <a:r>
              <a:rPr lang="en-US" sz="3200" dirty="0" err="1" smtClean="0"/>
              <a:t>yrs</a:t>
            </a:r>
            <a:r>
              <a:rPr lang="en-US" sz="3200" dirty="0" smtClean="0"/>
              <a:t> after graduation</a:t>
            </a:r>
          </a:p>
          <a:p>
            <a:pPr lvl="1"/>
            <a:r>
              <a:rPr lang="en-US" sz="3200" dirty="0" smtClean="0"/>
              <a:t>Declined after 48 </a:t>
            </a:r>
            <a:r>
              <a:rPr lang="en-US" sz="3200" dirty="0" err="1" smtClean="0"/>
              <a:t>yrs</a:t>
            </a:r>
            <a:r>
              <a:rPr lang="en-US" sz="3200" dirty="0" smtClean="0"/>
              <a:t>, particularly for faces</a:t>
            </a:r>
          </a:p>
          <a:p>
            <a:endParaRPr lang="en-US" dirty="0" smtClean="0"/>
          </a:p>
          <a:p>
            <a:endParaRPr lang="en-US" dirty="0"/>
          </a:p>
        </p:txBody>
      </p:sp>
      <p:pic>
        <p:nvPicPr>
          <p:cNvPr id="4" name="Picture 2" descr="Image result for multi store 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0472" y="158606"/>
            <a:ext cx="6741528" cy="395619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2"/>
          <p:cNvCxnSpPr>
            <a:cxnSpLocks noChangeShapeType="1"/>
          </p:cNvCxnSpPr>
          <p:nvPr/>
        </p:nvCxnSpPr>
        <p:spPr bwMode="auto">
          <a:xfrm>
            <a:off x="4738255" y="623455"/>
            <a:ext cx="6276109" cy="727363"/>
          </a:xfrm>
          <a:prstGeom prst="straightConnector1">
            <a:avLst/>
          </a:prstGeom>
          <a:noFill/>
          <a:ln w="25400">
            <a:solidFill>
              <a:srgbClr val="DC54C9"/>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305368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44343"/>
            <a:ext cx="5375564" cy="1325563"/>
          </a:xfrm>
        </p:spPr>
        <p:txBody>
          <a:bodyPr/>
          <a:lstStyle/>
          <a:p>
            <a:r>
              <a:rPr lang="en-US" b="1" dirty="0" smtClean="0"/>
              <a:t>Long-Term Memory </a:t>
            </a:r>
            <a:r>
              <a:rPr lang="en-US" b="1" dirty="0" smtClean="0">
                <a:solidFill>
                  <a:srgbClr val="7030A0"/>
                </a:solidFill>
              </a:rPr>
              <a:t>(LTM)</a:t>
            </a:r>
            <a:endParaRPr lang="en-US" b="1" dirty="0">
              <a:solidFill>
                <a:srgbClr val="7030A0"/>
              </a:solidFill>
            </a:endParaRPr>
          </a:p>
        </p:txBody>
      </p:sp>
      <p:sp>
        <p:nvSpPr>
          <p:cNvPr id="3" name="Content Placeholder 2"/>
          <p:cNvSpPr>
            <a:spLocks noGrp="1"/>
          </p:cNvSpPr>
          <p:nvPr>
            <p:ph idx="1"/>
          </p:nvPr>
        </p:nvSpPr>
        <p:spPr>
          <a:xfrm>
            <a:off x="152400" y="1949018"/>
            <a:ext cx="5298072" cy="4680383"/>
          </a:xfrm>
        </p:spPr>
        <p:txBody>
          <a:bodyPr>
            <a:normAutofit/>
          </a:bodyPr>
          <a:lstStyle/>
          <a:p>
            <a:r>
              <a:rPr lang="en-US" sz="3200" b="1" dirty="0" smtClean="0"/>
              <a:t>Capacity: </a:t>
            </a:r>
            <a:r>
              <a:rPr lang="en-US" sz="3200" dirty="0" smtClean="0"/>
              <a:t>potentially unlimited.</a:t>
            </a:r>
          </a:p>
          <a:p>
            <a:r>
              <a:rPr lang="en-US" sz="3200" b="1" dirty="0" smtClean="0"/>
              <a:t>Encoding</a:t>
            </a:r>
            <a:r>
              <a:rPr lang="en-US" sz="3200" dirty="0" smtClean="0"/>
              <a:t>: it’s meaning-based</a:t>
            </a:r>
          </a:p>
          <a:p>
            <a:pPr marL="0" indent="0">
              <a:buNone/>
            </a:pPr>
            <a:endParaRPr lang="en-US" sz="3200" dirty="0" smtClean="0"/>
          </a:p>
          <a:p>
            <a:endParaRPr lang="en-US" dirty="0" smtClean="0"/>
          </a:p>
          <a:p>
            <a:endParaRPr lang="en-US" dirty="0"/>
          </a:p>
        </p:txBody>
      </p:sp>
      <p:pic>
        <p:nvPicPr>
          <p:cNvPr id="4" name="Picture 2" descr="Image result for multi store 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0472" y="158606"/>
            <a:ext cx="6741528" cy="3956194"/>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2"/>
          <p:cNvCxnSpPr>
            <a:cxnSpLocks noChangeShapeType="1"/>
          </p:cNvCxnSpPr>
          <p:nvPr/>
        </p:nvCxnSpPr>
        <p:spPr bwMode="auto">
          <a:xfrm>
            <a:off x="4738255" y="623455"/>
            <a:ext cx="6276109" cy="727363"/>
          </a:xfrm>
          <a:prstGeom prst="straightConnector1">
            <a:avLst/>
          </a:prstGeom>
          <a:noFill/>
          <a:ln w="25400">
            <a:solidFill>
              <a:srgbClr val="DC54C9"/>
            </a:solidFill>
            <a:round/>
            <a:headEnd/>
            <a:tailEnd type="arrow" w="med" len="med"/>
          </a:ln>
          <a:effectLst>
            <a:outerShdw dist="20000" dir="5400000" rotWithShape="0">
              <a:srgbClr val="80808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571732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TotalTime>
  <Words>345</Words>
  <Application>Microsoft Office PowerPoint</Application>
  <PresentationFormat>Widescreen</PresentationFormat>
  <Paragraphs>31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How Memory Works: Multi-Store Model (MSM)</vt:lpstr>
      <vt:lpstr>PowerPoint Presentation</vt:lpstr>
      <vt:lpstr>Atkinson &amp; Shiffrin (1968)’s Multi-Store Model</vt:lpstr>
      <vt:lpstr>MSM’s main features</vt:lpstr>
      <vt:lpstr>Sensory Memory (SM)</vt:lpstr>
      <vt:lpstr>Short-Term Memory (STM)</vt:lpstr>
      <vt:lpstr>Short-Term Memory (STM)</vt:lpstr>
      <vt:lpstr>Long-Term Memory (LTM)</vt:lpstr>
      <vt:lpstr>Long-Term Memory (LTM)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Memory Works</dc:title>
  <dc:creator>Elaina Barroso</dc:creator>
  <cp:lastModifiedBy>Elaina Barroso</cp:lastModifiedBy>
  <cp:revision>8</cp:revision>
  <cp:lastPrinted>2018-04-04T12:25:18Z</cp:lastPrinted>
  <dcterms:created xsi:type="dcterms:W3CDTF">2018-04-03T21:13:29Z</dcterms:created>
  <dcterms:modified xsi:type="dcterms:W3CDTF">2018-04-04T12:28:24Z</dcterms:modified>
</cp:coreProperties>
</file>